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6858000" cx="12192000"/>
  <p:notesSz cx="6858000" cy="9144000"/>
  <p:embeddedFontLst>
    <p:embeddedFont>
      <p:font typeface="Lustria"/>
      <p:regular r:id="rId22"/>
    </p:embeddedFont>
    <p:embeddedFont>
      <p:font typeface="Arial Black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7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8073B2-E25F-4146-892C-C2707DA7D520}">
  <a:tblStyle styleId="{7C8073B2-E25F-4146-892C-C2707DA7D52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8F0E7"/>
          </a:solidFill>
        </a:fill>
      </a:tcStyle>
    </a:wholeTbl>
    <a:band1H>
      <a:tcTxStyle/>
      <a:tcStyle>
        <a:fill>
          <a:solidFill>
            <a:srgbClr val="F1E0CC"/>
          </a:solidFill>
        </a:fill>
      </a:tcStyle>
    </a:band1H>
    <a:band2H>
      <a:tcTxStyle/>
    </a:band2H>
    <a:band1V>
      <a:tcTxStyle/>
      <a:tcStyle>
        <a:fill>
          <a:solidFill>
            <a:srgbClr val="F1E0C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D9A337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D9A337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D9A337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D9A337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79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font" Target="fonts/Lustria-regular.fntdata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font" Target="fonts/ArialBlack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ca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2f9b431b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b2f9b431b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aade387b2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aade387b2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aaade387b2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aade387b2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aade387b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aaade387b2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aade387b2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aaade387b2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aaade387b2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aade387b2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aade387b2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aaade387b2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2f9b431bf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b2f9b431bf_0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31a3381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31a3381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b31a3381c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306dea9a5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b306dea9a5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31606364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31606364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b31606364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31a3381c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31a3381c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b31a3381c9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a2ac95cc2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a2ac95cc2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aa2ac95cc2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a2ac95cc2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a2ac95cc2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aa2ac95cc2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a2ac95cc2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aa2ac95cc2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aa2ac95cc2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E8C7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-104" y="-8467"/>
            <a:ext cx="12192237" cy="6866580"/>
            <a:chOff x="-104" y="-8467"/>
            <a:chExt cx="12192237" cy="6866580"/>
          </a:xfrm>
        </p:grpSpPr>
        <p:cxnSp>
          <p:nvCxnSpPr>
            <p:cNvPr id="162" name="Google Shape;162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19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4" name="Google Shape;164;p1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</p:sp>
        <p:sp>
          <p:nvSpPr>
            <p:cNvPr id="165" name="Google Shape;165;p19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66" name="Google Shape;166;p19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0"/>
              </a:srgbClr>
            </a:solidFill>
            <a:ln>
              <a:noFill/>
            </a:ln>
          </p:spPr>
        </p:sp>
        <p:sp>
          <p:nvSpPr>
            <p:cNvPr id="168" name="Google Shape;168;p19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0"/>
              </a:srgbClr>
            </a:solidFill>
            <a:ln>
              <a:noFill/>
            </a:ln>
          </p:spPr>
        </p:sp>
        <p:sp>
          <p:nvSpPr>
            <p:cNvPr id="169" name="Google Shape;169;p19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</p:sp>
        <p:sp>
          <p:nvSpPr>
            <p:cNvPr id="170" name="Google Shape;170;p19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 rot="10800000">
              <a:off x="-104" y="54"/>
              <a:ext cx="842700" cy="56661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9"/>
          <p:cNvSpPr txBox="1"/>
          <p:nvPr>
            <p:ph type="ctrTitle"/>
          </p:nvPr>
        </p:nvSpPr>
        <p:spPr>
          <a:xfrm>
            <a:off x="1507067" y="2404534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>
            <a:off x="1507067" y="4050833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0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677334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idx="2" type="body"/>
          </p:nvPr>
        </p:nvSpPr>
        <p:spPr>
          <a:xfrm>
            <a:off x="5089970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675745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23"/>
          <p:cNvSpPr txBox="1"/>
          <p:nvPr>
            <p:ph idx="2" type="body"/>
          </p:nvPr>
        </p:nvSpPr>
        <p:spPr>
          <a:xfrm>
            <a:off x="675745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3" type="body"/>
          </p:nvPr>
        </p:nvSpPr>
        <p:spPr>
          <a:xfrm>
            <a:off x="5088383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1" name="Google Shape;201;p23"/>
          <p:cNvSpPr txBox="1"/>
          <p:nvPr>
            <p:ph idx="4" type="body"/>
          </p:nvPr>
        </p:nvSpPr>
        <p:spPr>
          <a:xfrm>
            <a:off x="5088384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3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4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4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677334" y="1498604"/>
            <a:ext cx="38544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760461" y="514924"/>
            <a:ext cx="4513500" cy="5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2" type="body"/>
          </p:nvPr>
        </p:nvSpPr>
        <p:spPr>
          <a:xfrm>
            <a:off x="677334" y="2777069"/>
            <a:ext cx="38544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218" name="Google Shape;218;p26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6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677334" y="4800600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7"/>
          <p:cNvSpPr/>
          <p:nvPr>
            <p:ph idx="2" type="pic"/>
          </p:nvPr>
        </p:nvSpPr>
        <p:spPr>
          <a:xfrm>
            <a:off x="677334" y="609600"/>
            <a:ext cx="85968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677334" y="5367338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5" name="Google Shape;225;p27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677335" y="609600"/>
            <a:ext cx="85968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1" name="Google Shape;231;p28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8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1366139" y="3632200"/>
            <a:ext cx="7224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2" type="body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8" name="Google Shape;238;p29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E8C7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677335" y="1931988"/>
            <a:ext cx="85968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52" name="Google Shape;252;p31"/>
          <p:cNvSpPr txBox="1"/>
          <p:nvPr>
            <p:ph idx="2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3" name="Google Shape;253;p31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56" name="Google Shape;256;p31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685799" y="609600"/>
            <a:ext cx="85881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2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 rot="5400000">
            <a:off x="3035202" y="-197411"/>
            <a:ext cx="3880800" cy="8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8" name="Google Shape;268;p33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 rot="5400000">
            <a:off x="5994316" y="2582999"/>
            <a:ext cx="52515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 rot="5400000">
            <a:off x="1581635" y="-294750"/>
            <a:ext cx="5251500" cy="7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4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8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145" name="Google Shape;145;p1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18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" name="Google Shape;147;p18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</p:sp>
        <p:sp>
          <p:nvSpPr>
            <p:cNvPr id="148" name="Google Shape;148;p18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49" name="Google Shape;149;p18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0"/>
              </a:srgbClr>
            </a:solidFill>
            <a:ln>
              <a:noFill/>
            </a:ln>
          </p:spPr>
        </p:sp>
        <p:sp>
          <p:nvSpPr>
            <p:cNvPr id="151" name="Google Shape;151;p18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0"/>
              </a:srgbClr>
            </a:solidFill>
            <a:ln>
              <a:noFill/>
            </a:ln>
          </p:spPr>
        </p:sp>
        <p:sp>
          <p:nvSpPr>
            <p:cNvPr id="152" name="Google Shape;152;p18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</p:sp>
        <p:sp>
          <p:nvSpPr>
            <p:cNvPr id="153" name="Google Shape;153;p18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hyperlink" Target="https://en.wikipedia.org/wiki/Cgroup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hyperlink" Target="https://www.youtube.com/watch?v=-P28LKWTzrI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>
            <p:ph type="ctrTitle"/>
          </p:nvPr>
        </p:nvSpPr>
        <p:spPr>
          <a:xfrm>
            <a:off x="2118621" y="-203506"/>
            <a:ext cx="9673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ca-ES">
                <a:latin typeface="Arial"/>
                <a:ea typeface="Arial"/>
                <a:cs typeface="Arial"/>
                <a:sym typeface="Arial"/>
              </a:rPr>
              <a:t>uNit </a:t>
            </a:r>
            <a:r>
              <a:rPr b="1" lang="ca-ES"/>
              <a:t>3</a:t>
            </a:r>
            <a:r>
              <a:rPr b="1" lang="ca-ES"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lang="ca-ES"/>
              <a:t>Management    </a:t>
            </a:r>
            <a:endParaRPr b="1"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3" name="Google Shape;283;p35"/>
          <p:cNvSpPr txBox="1"/>
          <p:nvPr>
            <p:ph idx="1" type="subTitle"/>
          </p:nvPr>
        </p:nvSpPr>
        <p:spPr>
          <a:xfrm>
            <a:off x="1507067" y="4050833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ca-ES" u="sng">
                <a:latin typeface="Arial"/>
                <a:ea typeface="Arial"/>
                <a:cs typeface="Arial"/>
                <a:sym typeface="Arial"/>
              </a:rPr>
              <a:t>Computing Systems</a:t>
            </a:r>
            <a:endParaRPr i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225" y="174900"/>
            <a:ext cx="8140301" cy="37092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48" y="945077"/>
            <a:ext cx="5881650" cy="1896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800" y="1708900"/>
            <a:ext cx="2894575" cy="504917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525" y="3015959"/>
            <a:ext cx="5094225" cy="384204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44"/>
          <p:cNvSpPr/>
          <p:nvPr/>
        </p:nvSpPr>
        <p:spPr>
          <a:xfrm>
            <a:off x="1500475" y="2549875"/>
            <a:ext cx="451200" cy="12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/>
          <p:nvPr/>
        </p:nvSpPr>
        <p:spPr>
          <a:xfrm>
            <a:off x="3392700" y="1662050"/>
            <a:ext cx="451200" cy="12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4"/>
          <p:cNvSpPr/>
          <p:nvPr/>
        </p:nvSpPr>
        <p:spPr>
          <a:xfrm>
            <a:off x="4419600" y="1372630"/>
            <a:ext cx="523800" cy="12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Systemd wins init System V and upstart</a:t>
            </a:r>
            <a:endParaRPr/>
          </a:p>
        </p:txBody>
      </p:sp>
      <p:sp>
        <p:nvSpPr>
          <p:cNvPr id="421" name="Google Shape;421;p4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22" name="Google Shape;422;p45"/>
          <p:cNvSpPr/>
          <p:nvPr/>
        </p:nvSpPr>
        <p:spPr>
          <a:xfrm>
            <a:off x="677300" y="1317925"/>
            <a:ext cx="965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a-ES" sz="2200">
                <a:solidFill>
                  <a:schemeClr val="dk1"/>
                </a:solidFill>
              </a:rPr>
              <a:t>Systemd means System Daemon and is an alternative to classical init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23" name="Google Shape;423;p45"/>
          <p:cNvSpPr txBox="1"/>
          <p:nvPr>
            <p:ph idx="1" type="body"/>
          </p:nvPr>
        </p:nvSpPr>
        <p:spPr>
          <a:xfrm>
            <a:off x="359225" y="2379975"/>
            <a:ext cx="67290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Systemd</a:t>
            </a:r>
            <a:r>
              <a:rPr lang="ca-ES"/>
              <a:t> is the first process, PID=1.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It allows to accelerate the start of services.</a:t>
            </a:r>
            <a:r>
              <a:rPr lang="ca-ES"/>
              <a:t> First PID user </a:t>
            </a:r>
            <a:r>
              <a:rPr lang="ca-ES"/>
              <a:t>around</a:t>
            </a:r>
            <a:r>
              <a:rPr lang="ca-ES"/>
              <a:t> 1800.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Invocations to </a:t>
            </a:r>
            <a:r>
              <a:rPr b="1" lang="ca-ES"/>
              <a:t>API functions</a:t>
            </a:r>
            <a:r>
              <a:rPr lang="ca-ES"/>
              <a:t> such cgroups only inside linux kernel so is not portable and POSIX compatible.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Execution levels only for compatibility with System V now is </a:t>
            </a:r>
            <a:r>
              <a:rPr b="1" lang="ca-ES"/>
              <a:t>target unit</a:t>
            </a:r>
            <a:r>
              <a:rPr lang="ca-ES"/>
              <a:t>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</a:t>
            </a:r>
            <a:r>
              <a:rPr lang="ca-ES"/>
              <a:t> target is the synchronization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point between standby </a:t>
            </a:r>
            <a:r>
              <a:rPr b="1" lang="ca-ES"/>
              <a:t>units.</a:t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One target can be others targets.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Graphical </a:t>
            </a:r>
            <a:r>
              <a:rPr lang="ca-ES"/>
              <a:t>environment</a:t>
            </a:r>
            <a:r>
              <a:rPr lang="ca-ES"/>
              <a:t>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Network services.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Audio services.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etc.</a:t>
            </a:r>
            <a:endParaRPr/>
          </a:p>
        </p:txBody>
      </p:sp>
      <p:pic>
        <p:nvPicPr>
          <p:cNvPr id="424" name="Google Shape;4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125" y="1977292"/>
            <a:ext cx="7141756" cy="40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5"/>
          <p:cNvSpPr txBox="1"/>
          <p:nvPr/>
        </p:nvSpPr>
        <p:spPr>
          <a:xfrm>
            <a:off x="4797750" y="6144850"/>
            <a:ext cx="287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Font:</a:t>
            </a:r>
            <a:r>
              <a:rPr i="1" lang="ca-ES" sz="1100" u="sng">
                <a:solidFill>
                  <a:schemeClr val="hlink"/>
                </a:solidFill>
                <a:hlinkClick r:id="rId4"/>
              </a:rPr>
              <a:t>https://en.wikipedia.org/wiki/Cgroups</a:t>
            </a:r>
            <a:endParaRPr i="1"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5362475"/>
            <a:ext cx="12192002" cy="12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433" name="Google Shape;4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987" y="2156304"/>
            <a:ext cx="12192000" cy="254539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6"/>
          <p:cNvSpPr/>
          <p:nvPr/>
        </p:nvSpPr>
        <p:spPr>
          <a:xfrm>
            <a:off x="619577" y="17750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a-ES" sz="2100">
                <a:solidFill>
                  <a:schemeClr val="dk1"/>
                </a:solidFill>
              </a:rPr>
              <a:t>Target units or managed services while starting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35" name="Google Shape;435;p46"/>
          <p:cNvSpPr/>
          <p:nvPr/>
        </p:nvSpPr>
        <p:spPr>
          <a:xfrm>
            <a:off x="619577" y="49754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a-ES" sz="2100">
                <a:solidFill>
                  <a:schemeClr val="dk1"/>
                </a:solidFill>
              </a:rPr>
              <a:t>Definitions about units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36" name="Google Shape;436;p46"/>
          <p:cNvSpPr txBox="1"/>
          <p:nvPr>
            <p:ph idx="1" type="body"/>
          </p:nvPr>
        </p:nvSpPr>
        <p:spPr>
          <a:xfrm>
            <a:off x="359225" y="322575"/>
            <a:ext cx="98310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Systemd has a </a:t>
            </a:r>
            <a:r>
              <a:rPr lang="ca-ES"/>
              <a:t>basic</a:t>
            </a:r>
            <a:r>
              <a:rPr lang="ca-ES"/>
              <a:t> component called </a:t>
            </a:r>
            <a:r>
              <a:rPr b="1" lang="ca-ES"/>
              <a:t>Unit</a:t>
            </a:r>
            <a:r>
              <a:rPr lang="ca-ES"/>
              <a:t>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</a:t>
            </a:r>
            <a:r>
              <a:rPr lang="ca-ES"/>
              <a:t>ervices.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Sockets.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Peripherals.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Targets, etc.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925" y="156500"/>
            <a:ext cx="5146129" cy="25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aphicFrame>
        <p:nvGraphicFramePr>
          <p:cNvPr id="444" name="Google Shape;444;p47"/>
          <p:cNvGraphicFramePr/>
          <p:nvPr/>
        </p:nvGraphicFramePr>
        <p:xfrm>
          <a:off x="283021" y="28334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{7C8073B2-E25F-4146-892C-C2707DA7D520}</a:tableStyleId>
              </a:tblPr>
              <a:tblGrid>
                <a:gridCol w="2344925"/>
                <a:gridCol w="2241125"/>
                <a:gridCol w="2142950"/>
              </a:tblGrid>
              <a:tr h="26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service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systemctl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Description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service &lt;name&gt; start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systemctl start &lt;name&gt;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Start service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service &lt;name&gt; stop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systemctl stop &lt;name&gt;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Stop service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service &lt;name&gt; restart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systemctl restart &lt;name&gt;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Restart service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service &lt;name&gt; condrestart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systemctl try-restart &lt;name&gt;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Restart service if is active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service &lt;name&gt; reload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systemctl reload &lt;name&gt;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Reload configuration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service &lt;name&gt; statut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systemctl status &lt;name&gt;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Shows if service is active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service --status-all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systemctl list-units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200"/>
                        <a:t>Shows all services state</a:t>
                      </a:r>
                      <a:endParaRPr sz="12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45" name="Google Shape;445;p47"/>
          <p:cNvSpPr txBox="1"/>
          <p:nvPr>
            <p:ph idx="1" type="body"/>
          </p:nvPr>
        </p:nvSpPr>
        <p:spPr>
          <a:xfrm>
            <a:off x="515700" y="1450250"/>
            <a:ext cx="67290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Services has sufix </a:t>
            </a:r>
            <a:r>
              <a:rPr b="1" lang="ca-ES"/>
              <a:t>.service</a:t>
            </a:r>
            <a:r>
              <a:rPr lang="ca-ES"/>
              <a:t> and are text files.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Text files describe the rules and commands related to the service.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947" y="794150"/>
            <a:ext cx="4936799" cy="30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950" y="3918025"/>
            <a:ext cx="4898325" cy="23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>
                <a:latin typeface="Arial"/>
                <a:ea typeface="Arial"/>
                <a:cs typeface="Arial"/>
                <a:sym typeface="Arial"/>
              </a:rPr>
              <a:t>To finish....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54" name="Google Shape;454;p48"/>
          <p:cNvSpPr txBox="1"/>
          <p:nvPr/>
        </p:nvSpPr>
        <p:spPr>
          <a:xfrm>
            <a:off x="3343275" y="3493462"/>
            <a:ext cx="568843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-ES" sz="6000">
                <a:solidFill>
                  <a:srgbClr val="AB7D20"/>
                </a:solidFill>
                <a:latin typeface="Arial Black"/>
                <a:ea typeface="Arial Black"/>
                <a:cs typeface="Arial Black"/>
                <a:sym typeface="Arial Black"/>
              </a:rPr>
              <a:t>Thanks!</a:t>
            </a:r>
            <a:endParaRPr b="1" i="1" sz="6000">
              <a:solidFill>
                <a:srgbClr val="AB7D2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Introduction</a:t>
            </a:r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677334" y="1779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Program is a list of instructions.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Program become a process in OS.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Process is an </a:t>
            </a:r>
            <a:r>
              <a:rPr lang="ca-ES"/>
              <a:t>execution</a:t>
            </a:r>
            <a:r>
              <a:rPr lang="ca-ES"/>
              <a:t> program.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Run more than one process needs parallelism.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Each Process is the only one that runs. Is possible run more </a:t>
            </a:r>
            <a:r>
              <a:rPr lang="ca-ES"/>
              <a:t>simultaneously</a:t>
            </a:r>
            <a:r>
              <a:rPr lang="ca-ES"/>
              <a:t> with more CPUs.</a:t>
            </a:r>
            <a:endParaRPr/>
          </a:p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Multi</a:t>
            </a:r>
            <a:r>
              <a:rPr b="1" lang="ca-ES" sz="2400">
                <a:solidFill>
                  <a:schemeClr val="dk1"/>
                </a:solidFill>
              </a:rPr>
              <a:t>Task</a:t>
            </a:r>
            <a:r>
              <a:rPr lang="ca-ES" sz="2400">
                <a:solidFill>
                  <a:schemeClr val="dk1"/>
                </a:solidFill>
              </a:rPr>
              <a:t> vs Mono</a:t>
            </a:r>
            <a:r>
              <a:rPr b="1" lang="ca-ES" sz="2400">
                <a:solidFill>
                  <a:schemeClr val="dk1"/>
                </a:solidFill>
              </a:rPr>
              <a:t>Task </a:t>
            </a:r>
            <a:r>
              <a:rPr lang="ca-ES" sz="2400">
                <a:solidFill>
                  <a:schemeClr val="dk1"/>
                </a:solidFill>
              </a:rPr>
              <a:t>and Multi</a:t>
            </a:r>
            <a:r>
              <a:rPr b="1" lang="ca-ES" sz="2400">
                <a:solidFill>
                  <a:schemeClr val="dk1"/>
                </a:solidFill>
              </a:rPr>
              <a:t>User</a:t>
            </a:r>
            <a:r>
              <a:rPr lang="ca-ES" sz="2400">
                <a:solidFill>
                  <a:schemeClr val="dk1"/>
                </a:solidFill>
              </a:rPr>
              <a:t> vs Mono</a:t>
            </a:r>
            <a:r>
              <a:rPr b="1" lang="ca-ES" sz="2400">
                <a:solidFill>
                  <a:schemeClr val="dk1"/>
                </a:solidFill>
              </a:rPr>
              <a:t>User</a:t>
            </a:r>
            <a:r>
              <a:rPr lang="ca-ES" sz="2400">
                <a:solidFill>
                  <a:schemeClr val="dk1"/>
                </a:solidFill>
              </a:rPr>
              <a:t> </a:t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293" name="Google Shape;293;p36"/>
          <p:cNvGraphicFramePr/>
          <p:nvPr/>
        </p:nvGraphicFramePr>
        <p:xfrm>
          <a:off x="896546" y="36974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{7C8073B2-E25F-4146-892C-C2707DA7D520}</a:tableStyleId>
              </a:tblPr>
              <a:tblGrid>
                <a:gridCol w="3078525"/>
              </a:tblGrid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Process Control Block(PCB)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Process ID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Process State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Program Counter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Registers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CPU Scheduling information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Memory Management information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Accounting information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I/O Status information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975" y="3697450"/>
            <a:ext cx="4104575" cy="234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5" name="Google Shape;295;p36"/>
          <p:cNvGraphicFramePr/>
          <p:nvPr/>
        </p:nvGraphicFramePr>
        <p:xfrm>
          <a:off x="8422446" y="36974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{7C8073B2-E25F-4146-892C-C2707DA7D520}</a:tableStyleId>
              </a:tblPr>
              <a:tblGrid>
                <a:gridCol w="775225"/>
                <a:gridCol w="2763575"/>
              </a:tblGrid>
              <a:tr h="269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rgbClr val="FFFFFF"/>
                          </a:solidFill>
                        </a:rPr>
                        <a:t>ps (process status)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PID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Process ID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TTY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Associated terminal or ?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TIME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Total time CPU used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CMD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Process name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U</a:t>
                      </a:r>
                      <a:r>
                        <a:rPr lang="ca-ES"/>
                        <a:t>ID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User name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PPID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PID parent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% CPU resources used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STIME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ca-ES">
                          <a:solidFill>
                            <a:schemeClr val="dk1"/>
                          </a:solidFill>
                        </a:rPr>
                        <a:t>rocess </a:t>
                      </a:r>
                      <a:r>
                        <a:rPr lang="ca-ES"/>
                        <a:t>start time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296" name="Google Shape;296;p36"/>
          <p:cNvCxnSpPr/>
          <p:nvPr/>
        </p:nvCxnSpPr>
        <p:spPr>
          <a:xfrm>
            <a:off x="6047925" y="3801825"/>
            <a:ext cx="2374500" cy="123600"/>
          </a:xfrm>
          <a:prstGeom prst="straightConnector1">
            <a:avLst/>
          </a:prstGeom>
          <a:noFill/>
          <a:ln cap="flat" cmpd="sng" w="38100">
            <a:solidFill>
              <a:srgbClr val="D9A33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How many processes in </a:t>
            </a:r>
            <a:r>
              <a:rPr lang="ca-ES"/>
              <a:t>parallel</a:t>
            </a:r>
            <a:r>
              <a:rPr lang="ca-ES"/>
              <a:t>?</a:t>
            </a:r>
            <a:endParaRPr/>
          </a:p>
        </p:txBody>
      </p:sp>
      <p:sp>
        <p:nvSpPr>
          <p:cNvPr id="303" name="Google Shape;303;p3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171" y="1189442"/>
            <a:ext cx="2059758" cy="17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050" y="2846400"/>
            <a:ext cx="5100574" cy="32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0021" y="3187221"/>
            <a:ext cx="3185775" cy="36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0525" y="943375"/>
            <a:ext cx="3277500" cy="20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/>
        </p:nvSpPr>
        <p:spPr>
          <a:xfrm>
            <a:off x="9333572" y="2964275"/>
            <a:ext cx="216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Font:</a:t>
            </a:r>
            <a:r>
              <a:rPr i="1" lang="ca-ES" sz="1100">
                <a:solidFill>
                  <a:schemeClr val="dk1"/>
                </a:solidFill>
              </a:rPr>
              <a:t>https://en.wikichip.org/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524934" y="1779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The Socket is a container on put a microchip.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 one microchip are some cores, memory and more.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Each core has at least one Thread.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CPU means CPU not Core.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Thread is Basic unit of use.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Has his Program Counter.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Has his CPU Registers.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Has Stack space.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Has a State.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 the same App Thread share: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PaCode(Instructions).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Global Variables.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Open Files and Devices.</a:t>
            </a: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Parallelism </a:t>
            </a:r>
            <a:r>
              <a:rPr lang="ca-ES" sz="2400">
                <a:solidFill>
                  <a:schemeClr val="dk1"/>
                </a:solidFill>
              </a:rPr>
              <a:t>depends</a:t>
            </a:r>
            <a:r>
              <a:rPr lang="ca-ES" sz="2400">
                <a:solidFill>
                  <a:schemeClr val="dk1"/>
                </a:solidFill>
              </a:rPr>
              <a:t> on Cores</a:t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311" name="Google Shape;311;p37"/>
          <p:cNvGraphicFramePr/>
          <p:nvPr/>
        </p:nvGraphicFramePr>
        <p:xfrm>
          <a:off x="718746" y="5486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{7C8073B2-E25F-4146-892C-C2707DA7D520}</a:tableStyleId>
              </a:tblPr>
              <a:tblGrid>
                <a:gridCol w="3008850"/>
              </a:tblGrid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ca-ES"/>
                        <a:t>Graphics processing unit </a:t>
                      </a:r>
                      <a:r>
                        <a:rPr lang="ca-ES"/>
                        <a:t>(GPU)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Some microchip includes a GPU for graphics with lots of special cores.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u="sng">
                          <a:solidFill>
                            <a:schemeClr val="hlink"/>
                          </a:solidFill>
                          <a:hlinkClick r:id="rId7"/>
                        </a:rPr>
                        <a:t>https://www.youtube.com/watch?v=-P28LKWTzrI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813" y="201109"/>
            <a:ext cx="6521126" cy="17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Monitoring Processes</a:t>
            </a:r>
            <a:endParaRPr/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677334" y="2160589"/>
            <a:ext cx="5494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Process states: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ca-ES"/>
              <a:t>User mode.</a:t>
            </a:r>
            <a:endParaRPr/>
          </a:p>
          <a:p>
            <a:pPr indent="-29591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Kernel mode.</a:t>
            </a:r>
            <a:endParaRPr/>
          </a:p>
          <a:p>
            <a:pPr indent="-29591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Waiting.</a:t>
            </a:r>
            <a:endParaRPr/>
          </a:p>
          <a:p>
            <a:pPr indent="-29591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Sleeping.</a:t>
            </a:r>
            <a:endParaRPr/>
          </a:p>
          <a:p>
            <a:pPr indent="-29591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Runnable.</a:t>
            </a:r>
            <a:endParaRPr/>
          </a:p>
          <a:p>
            <a:pPr indent="-29591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Virtual </a:t>
            </a:r>
            <a:r>
              <a:rPr lang="ca-ES"/>
              <a:t>memory</a:t>
            </a:r>
            <a:r>
              <a:rPr lang="ca-ES"/>
              <a:t>.</a:t>
            </a:r>
            <a:endParaRPr/>
          </a:p>
          <a:p>
            <a:pPr indent="-29591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New process.</a:t>
            </a:r>
            <a:endParaRPr/>
          </a:p>
          <a:p>
            <a:pPr indent="-29591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Zombie.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lang="ca-ES" sz="1200">
                <a:solidFill>
                  <a:srgbClr val="000000"/>
                </a:solidFill>
              </a:rPr>
              <a:t>Check command with </a:t>
            </a:r>
            <a:r>
              <a:rPr b="1" lang="ca-ES" sz="1200">
                <a:solidFill>
                  <a:srgbClr val="000000"/>
                </a:solidFill>
              </a:rPr>
              <a:t>man ps</a:t>
            </a:r>
            <a:endParaRPr b="1" sz="1400">
              <a:solidFill>
                <a:srgbClr val="000000"/>
              </a:solidFill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lang="ca-ES" sz="1200">
                <a:solidFill>
                  <a:srgbClr val="000000"/>
                </a:solidFill>
              </a:rPr>
              <a:t>Look for BSB with </a:t>
            </a:r>
            <a:r>
              <a:rPr b="1" lang="ca-ES" sz="1200">
                <a:solidFill>
                  <a:srgbClr val="000000"/>
                </a:solidFill>
              </a:rPr>
              <a:t>/BSD</a:t>
            </a:r>
            <a:endParaRPr b="1" sz="1400">
              <a:solidFill>
                <a:srgbClr val="000000"/>
              </a:solidFill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lang="ca-ES" sz="1200">
                <a:solidFill>
                  <a:srgbClr val="000000"/>
                </a:solidFill>
              </a:rPr>
              <a:t>move over results with </a:t>
            </a:r>
            <a:r>
              <a:rPr b="1" lang="ca-ES" sz="1200">
                <a:solidFill>
                  <a:srgbClr val="000000"/>
                </a:solidFill>
              </a:rPr>
              <a:t>n </a:t>
            </a:r>
            <a:r>
              <a:rPr lang="ca-ES" sz="1200">
                <a:solidFill>
                  <a:srgbClr val="000000"/>
                </a:solidFill>
              </a:rPr>
              <a:t>or </a:t>
            </a:r>
            <a:r>
              <a:rPr b="1" lang="ca-ES" sz="1200">
                <a:solidFill>
                  <a:srgbClr val="000000"/>
                </a:solidFill>
              </a:rPr>
              <a:t>shift+n</a:t>
            </a:r>
            <a:r>
              <a:rPr lang="ca-ES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708950" y="1230500"/>
            <a:ext cx="100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accent1"/>
                </a:solidFill>
              </a:rPr>
              <a:t>Daemons or Services</a:t>
            </a:r>
            <a:endParaRPr b="0" sz="2400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0847" y="1692200"/>
            <a:ext cx="4042350" cy="337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9350" y="1692195"/>
            <a:ext cx="4042351" cy="98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5825" y="2693075"/>
            <a:ext cx="7924524" cy="412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025" y="4236025"/>
            <a:ext cx="5602450" cy="22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Scheduler</a:t>
            </a:r>
            <a:endParaRPr/>
          </a:p>
        </p:txBody>
      </p:sp>
      <p:sp>
        <p:nvSpPr>
          <p:cNvPr id="331" name="Google Shape;331;p3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32" name="Google Shape;332;p39"/>
          <p:cNvSpPr/>
          <p:nvPr/>
        </p:nvSpPr>
        <p:spPr>
          <a:xfrm>
            <a:off x="677300" y="1317925"/>
            <a:ext cx="695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a-ES" sz="2400">
                <a:solidFill>
                  <a:schemeClr val="dk1"/>
                </a:solidFill>
              </a:rPr>
              <a:t>The Dispatcher assign CPU to a process.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2400">
                <a:solidFill>
                  <a:schemeClr val="dk1"/>
                </a:solidFill>
              </a:rPr>
              <a:t>It means executing a context change.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524925" y="2389200"/>
            <a:ext cx="67290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The Scheduler determines the running process at all times.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Policy is defined by: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Selection of the process to be executed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Priorities</a:t>
            </a:r>
            <a:r>
              <a:rPr lang="ca-ES"/>
              <a:t> with or without expulsive policy. To avoid starvation combine with increase priority over time. 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First come First Served (</a:t>
            </a:r>
            <a:r>
              <a:rPr b="1" lang="ca-ES"/>
              <a:t>FCFS</a:t>
            </a:r>
            <a:r>
              <a:rPr lang="ca-ES"/>
              <a:t>). It’s a simple FIFO cue. 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Shortest Remaining Time First (</a:t>
            </a:r>
            <a:r>
              <a:rPr b="1" lang="ca-ES"/>
              <a:t>SRTF</a:t>
            </a:r>
            <a:r>
              <a:rPr lang="ca-ES"/>
              <a:t>) or Shortest Job First (</a:t>
            </a:r>
            <a:r>
              <a:rPr b="1" lang="ca-ES"/>
              <a:t>SJF</a:t>
            </a:r>
            <a:r>
              <a:rPr lang="ca-ES"/>
              <a:t>) without expulsive policy.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When planning is done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No expulsive policy:</a:t>
            </a:r>
            <a:endParaRPr/>
          </a:p>
          <a:p>
            <a:pPr indent="-228600" lvl="3" marL="160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Wait for it to crash and release the CPU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With expulsive policy:</a:t>
            </a:r>
            <a:endParaRPr/>
          </a:p>
          <a:p>
            <a:pPr indent="-228600" lvl="3" marL="160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Event oriented. Real-Time Systems.</a:t>
            </a:r>
            <a:endParaRPr/>
          </a:p>
          <a:p>
            <a:pPr indent="-228600" lvl="3" marL="1600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Time shared. </a:t>
            </a:r>
            <a:r>
              <a:rPr b="1" lang="ca-ES"/>
              <a:t>Round-Robin</a:t>
            </a:r>
            <a:r>
              <a:rPr lang="ca-ES"/>
              <a:t>.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"/>
          <p:cNvSpPr txBox="1"/>
          <p:nvPr/>
        </p:nvSpPr>
        <p:spPr>
          <a:xfrm>
            <a:off x="8274951" y="3853450"/>
            <a:ext cx="2596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Font:</a:t>
            </a:r>
            <a:r>
              <a:rPr i="1" lang="ca-ES" sz="1100">
                <a:solidFill>
                  <a:schemeClr val="dk1"/>
                </a:solidFill>
              </a:rPr>
              <a:t>https://medium.com/@kiyoungju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5744" y="175100"/>
            <a:ext cx="4486800" cy="35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677334" y="913375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Processes management</a:t>
            </a:r>
            <a:endParaRPr/>
          </a:p>
        </p:txBody>
      </p:sp>
      <p:sp>
        <p:nvSpPr>
          <p:cNvPr id="342" name="Google Shape;342;p4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50" y="2354381"/>
            <a:ext cx="6597492" cy="288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400" y="4932850"/>
            <a:ext cx="4171150" cy="1925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9900">
                <a:alpha val="50000"/>
              </a:srgbClr>
            </a:outerShdw>
          </a:effectLst>
        </p:spPr>
      </p:pic>
      <p:pic>
        <p:nvPicPr>
          <p:cNvPr id="345" name="Google Shape;3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400" y="-7676"/>
            <a:ext cx="4171150" cy="14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/>
          <p:nvPr/>
        </p:nvSpPr>
        <p:spPr>
          <a:xfrm>
            <a:off x="740350" y="1561900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a-ES" sz="2400">
                <a:solidFill>
                  <a:schemeClr val="accent1"/>
                </a:solidFill>
              </a:rPr>
              <a:t>Ampersand &amp;, background, foreground, nohup, kill and jobs.</a:t>
            </a:r>
            <a:endParaRPr b="0" sz="2400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7" name="Google Shape;347;p40"/>
          <p:cNvGraphicFramePr/>
          <p:nvPr/>
        </p:nvGraphicFramePr>
        <p:xfrm>
          <a:off x="7418396" y="14888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{7C8073B2-E25F-4146-892C-C2707DA7D520}</a:tableStyleId>
              </a:tblPr>
              <a:tblGrid>
                <a:gridCol w="1640700"/>
                <a:gridCol w="2530450"/>
              </a:tblGrid>
              <a:tr h="269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kill</a:t>
                      </a:r>
                      <a:r>
                        <a:rPr b="1" lang="ca-ES" sz="110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ca-ES" sz="1100"/>
                        <a:t>[PID]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1(SIGHUP)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Parent send it when finish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2(SIGINT)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Interruption Ctrl+C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3(SIGQUIT)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Idem SIGINT with core Dump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9(SIGKILL)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Force</a:t>
                      </a:r>
                      <a:r>
                        <a:rPr lang="ca-ES" sz="1100"/>
                        <a:t> process to end</a:t>
                      </a:r>
                      <a:endParaRPr sz="1100"/>
                    </a:p>
                  </a:txBody>
                  <a:tcPr marT="45725" marB="45725" marR="91450" marL="91450"/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15(SIGTERM)</a:t>
                      </a:r>
                      <a:endParaRPr sz="11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 sz="1100"/>
                        <a:t>Request process to finish </a:t>
                      </a:r>
                      <a:endParaRPr sz="11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48" name="Google Shape;34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8400" y="3108175"/>
            <a:ext cx="4171150" cy="18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9600" y="2015010"/>
            <a:ext cx="4318800" cy="61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280000" dist="19050">
              <a:srgbClr val="FF9900">
                <a:alpha val="50000"/>
              </a:srgbClr>
            </a:outerShdw>
          </a:effectLst>
        </p:spPr>
      </p:pic>
      <p:pic>
        <p:nvPicPr>
          <p:cNvPr id="350" name="Google Shape;35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175" y="5642300"/>
            <a:ext cx="55911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0"/>
          <p:cNvSpPr/>
          <p:nvPr/>
        </p:nvSpPr>
        <p:spPr>
          <a:xfrm>
            <a:off x="619577" y="527597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000">
                <a:solidFill>
                  <a:schemeClr val="dk1"/>
                </a:solidFill>
              </a:rPr>
              <a:t>Shell or SubShell with </a:t>
            </a:r>
            <a:r>
              <a:rPr b="1" lang="ca-ES" sz="2000">
                <a:solidFill>
                  <a:schemeClr val="dk1"/>
                </a:solidFill>
              </a:rPr>
              <a:t>{</a:t>
            </a:r>
            <a:r>
              <a:rPr lang="ca-ES" sz="2000">
                <a:solidFill>
                  <a:schemeClr val="dk1"/>
                </a:solidFill>
              </a:rPr>
              <a:t> &lt;command&gt;; </a:t>
            </a:r>
            <a:r>
              <a:rPr b="1" lang="ca-ES" sz="2000">
                <a:solidFill>
                  <a:schemeClr val="dk1"/>
                </a:solidFill>
              </a:rPr>
              <a:t>}</a:t>
            </a:r>
            <a:r>
              <a:rPr lang="ca-ES" sz="2000">
                <a:solidFill>
                  <a:schemeClr val="dk1"/>
                </a:solidFill>
              </a:rPr>
              <a:t> or </a:t>
            </a:r>
            <a:r>
              <a:rPr b="1" lang="ca-ES" sz="2000">
                <a:solidFill>
                  <a:schemeClr val="dk1"/>
                </a:solidFill>
              </a:rPr>
              <a:t>(</a:t>
            </a:r>
            <a:r>
              <a:rPr lang="ca-ES" sz="2000">
                <a:solidFill>
                  <a:schemeClr val="dk1"/>
                </a:solidFill>
              </a:rPr>
              <a:t>&lt;command&gt;</a:t>
            </a:r>
            <a:r>
              <a:rPr b="1" lang="ca-ES" sz="2000">
                <a:solidFill>
                  <a:schemeClr val="dk1"/>
                </a:solidFill>
              </a:rPr>
              <a:t>)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System calls library</a:t>
            </a:r>
            <a:endParaRPr/>
          </a:p>
        </p:txBody>
      </p:sp>
      <p:sp>
        <p:nvSpPr>
          <p:cNvPr id="358" name="Google Shape;358;p4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74" y="1912850"/>
            <a:ext cx="3977275" cy="280747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/>
          <p:nvPr/>
        </p:nvSpPr>
        <p:spPr>
          <a:xfrm>
            <a:off x="7193075" y="681675"/>
            <a:ext cx="4494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a-ES" sz="2000">
                <a:solidFill>
                  <a:schemeClr val="dk1"/>
                </a:solidFill>
              </a:rPr>
              <a:t>S</a:t>
            </a:r>
            <a:r>
              <a:rPr lang="ca-ES" sz="2000">
                <a:solidFill>
                  <a:schemeClr val="dk1"/>
                </a:solidFill>
              </a:rPr>
              <a:t>ystem calls allow access to SO services</a:t>
            </a:r>
            <a:r>
              <a:rPr lang="ca-ES" sz="2000">
                <a:solidFill>
                  <a:schemeClr val="dk1"/>
                </a:solidFill>
              </a:rPr>
              <a:t>: </a:t>
            </a:r>
            <a:r>
              <a:rPr i="1" lang="ca-ES" sz="2000">
                <a:solidFill>
                  <a:schemeClr val="dk1"/>
                </a:solidFill>
              </a:rPr>
              <a:t>open, read, fork, mmap, kill, time, etc.</a:t>
            </a:r>
            <a:endParaRPr i="1"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7634126" y="4674825"/>
            <a:ext cx="2596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Font:http://sop.upv.es/gii-dso/es/</a:t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</p:txBody>
      </p:sp>
      <p:pic>
        <p:nvPicPr>
          <p:cNvPr id="362" name="Google Shape;3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525" y="3702700"/>
            <a:ext cx="47815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1525" y="3340750"/>
            <a:ext cx="3067050" cy="36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9900">
                <a:alpha val="50000"/>
              </a:srgbClr>
            </a:outerShdw>
          </a:effectLst>
        </p:spPr>
      </p:pic>
      <p:sp>
        <p:nvSpPr>
          <p:cNvPr id="364" name="Google Shape;364;p41"/>
          <p:cNvSpPr/>
          <p:nvPr/>
        </p:nvSpPr>
        <p:spPr>
          <a:xfrm>
            <a:off x="608075" y="3247750"/>
            <a:ext cx="1707600" cy="24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All system calls are documented in section 2 of the UNIX manual: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524927" y="1525125"/>
            <a:ext cx="63033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GLIBC </a:t>
            </a:r>
            <a:r>
              <a:rPr lang="ca-ES"/>
              <a:t>takes care of hiding interface details from kernel system calls in the form of C functions.</a:t>
            </a:r>
            <a:endParaRPr/>
          </a:p>
          <a:p>
            <a:pPr indent="-3429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These functions transfer the parameters they receive, normally through the stack, in the registers of the appropriate processor, they invoke the SO.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72" name="Google Shape;372;p42"/>
          <p:cNvSpPr txBox="1"/>
          <p:nvPr/>
        </p:nvSpPr>
        <p:spPr>
          <a:xfrm>
            <a:off x="892088" y="2845475"/>
            <a:ext cx="51276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&lt;Priority&gt; [-20, 20] for authorized and [0, 20] other users.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-ES"/>
              <a:t>&lt;PID&gt;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&lt;GID&gt; 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&lt;UID&gt; </a:t>
            </a:r>
            <a:endParaRPr/>
          </a:p>
        </p:txBody>
      </p:sp>
      <p:sp>
        <p:nvSpPr>
          <p:cNvPr id="373" name="Google Shape;373;p42"/>
          <p:cNvSpPr txBox="1"/>
          <p:nvPr/>
        </p:nvSpPr>
        <p:spPr>
          <a:xfrm>
            <a:off x="585538" y="2845475"/>
            <a:ext cx="4752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-u</a:t>
            </a:r>
            <a:endParaRPr b="1"/>
          </a:p>
        </p:txBody>
      </p:sp>
      <p:sp>
        <p:nvSpPr>
          <p:cNvPr id="374" name="Google Shape;374;p42"/>
          <p:cNvSpPr/>
          <p:nvPr/>
        </p:nvSpPr>
        <p:spPr>
          <a:xfrm>
            <a:off x="297770" y="2607700"/>
            <a:ext cx="545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/>
              <a:t>renice </a:t>
            </a:r>
            <a:r>
              <a:rPr lang="ca-ES" sz="1600"/>
              <a:t>&lt;-n Priority&gt; [-p] [-g] [-u] ID</a:t>
            </a:r>
            <a:endParaRPr sz="1600" cap="none">
              <a:solidFill>
                <a:srgbClr val="000000"/>
              </a:solidFill>
            </a:endParaRPr>
          </a:p>
        </p:txBody>
      </p:sp>
      <p:pic>
        <p:nvPicPr>
          <p:cNvPr id="375" name="Google Shape;3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75" y="5239725"/>
            <a:ext cx="4905375" cy="857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6" name="Google Shape;376;p42"/>
          <p:cNvGraphicFramePr/>
          <p:nvPr/>
        </p:nvGraphicFramePr>
        <p:xfrm>
          <a:off x="2488296" y="55601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{7C8073B2-E25F-4146-892C-C2707DA7D520}</a:tableStyleId>
              </a:tblPr>
              <a:tblGrid>
                <a:gridCol w="601450"/>
                <a:gridCol w="3770525"/>
              </a:tblGrid>
              <a:tr h="2566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time &lt;</a:t>
                      </a:r>
                      <a:r>
                        <a:rPr lang="ca-ES"/>
                        <a:t>command</a:t>
                      </a:r>
                      <a:r>
                        <a:rPr lang="ca-ES"/>
                        <a:t> + options + arg&gt;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56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real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Total time duration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8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user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Total CPU time needed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56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sys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Total system calls </a:t>
                      </a:r>
                      <a:r>
                        <a:rPr lang="ca-ES">
                          <a:solidFill>
                            <a:schemeClr val="dk1"/>
                          </a:solidFill>
                        </a:rPr>
                        <a:t>CPU </a:t>
                      </a:r>
                      <a:r>
                        <a:rPr lang="ca-ES"/>
                        <a:t>time needed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&lt;math xmlns=&quot;http://www.w3.org/1998/Math/MathML&quot;&gt;&lt;mn&gt;10&lt;/mn&gt;&lt;mo&gt;&amp;#x2265;&lt;/mo&gt;&lt;mfrac&gt;&lt;msub&gt;&lt;mi&gt;T&lt;/mi&gt;&lt;mrow&gt;&lt;mi&gt;r&lt;/mi&gt;&lt;mi&gt;e&lt;/mi&gt;&lt;mi&gt;a&lt;/mi&gt;&lt;mi&gt;l&lt;/mi&gt;&lt;/mrow&gt;&lt;/msub&gt;&lt;mrow&gt;&lt;msub&gt;&lt;mi&gt;T&lt;/mi&gt;&lt;mrow&gt;&lt;mi&gt;u&lt;/mi&gt;&lt;mi&gt;s&lt;/mi&gt;&lt;mi&gt;e&lt;/mi&gt;&lt;mi&gt;r&lt;/mi&gt;&lt;/mrow&gt;&lt;/msub&gt;&lt;mo&gt;+&lt;/mo&gt;&lt;msub&gt;&lt;mi&gt;T&lt;/mi&gt;&lt;mrow&gt;&lt;mi&gt;s&lt;/mi&gt;&lt;mi&gt;y&lt;/mi&gt;&lt;mi&gt;s&lt;/mi&gt;&lt;/mrow&gt;&lt;/msub&gt;&lt;/mrow&gt;&lt;/mfrac&gt;&lt;mo&gt;&amp;lt;&lt;/mo&gt;&lt;mn&gt;20&lt;/mn&gt;&lt;/math&gt;" id="377" name="Google Shape;377;p42" title="10 greater or equal than fraction numerator T subscript r e a l end subscript over denominator T subscript u s e r end subscript plus T subscript s y s end subscript end fraction less than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25" y="6214750"/>
            <a:ext cx="1743875" cy="5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/>
          <p:nvPr/>
        </p:nvSpPr>
        <p:spPr>
          <a:xfrm>
            <a:off x="533227" y="47780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000">
                <a:solidFill>
                  <a:schemeClr val="dk1"/>
                </a:solidFill>
              </a:rPr>
              <a:t>Performance with command </a:t>
            </a:r>
            <a:r>
              <a:rPr b="1" lang="ca-ES" sz="2000">
                <a:solidFill>
                  <a:schemeClr val="dk1"/>
                </a:solidFill>
              </a:rPr>
              <a:t>time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444996" y="556050"/>
            <a:ext cx="520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 sz="2000">
                <a:solidFill>
                  <a:schemeClr val="dk1"/>
                </a:solidFill>
              </a:rPr>
              <a:t>nice</a:t>
            </a:r>
            <a:r>
              <a:rPr lang="ca-ES" sz="2000">
                <a:solidFill>
                  <a:schemeClr val="dk1"/>
                </a:solidFill>
              </a:rPr>
              <a:t> for init </a:t>
            </a:r>
            <a:r>
              <a:rPr lang="ca-ES" sz="2000">
                <a:solidFill>
                  <a:schemeClr val="dk1"/>
                </a:solidFill>
              </a:rPr>
              <a:t>command </a:t>
            </a:r>
            <a:r>
              <a:rPr lang="ca-ES" sz="2000">
                <a:solidFill>
                  <a:schemeClr val="dk1"/>
                </a:solidFill>
              </a:rPr>
              <a:t>and </a:t>
            </a:r>
            <a:r>
              <a:rPr b="1" lang="ca-ES" sz="2000">
                <a:solidFill>
                  <a:schemeClr val="dk1"/>
                </a:solidFill>
              </a:rPr>
              <a:t>renice</a:t>
            </a:r>
            <a:r>
              <a:rPr lang="ca-ES" sz="2000">
                <a:solidFill>
                  <a:schemeClr val="dk1"/>
                </a:solidFill>
              </a:rPr>
              <a:t> to change priority of started process.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785613" y="2109050"/>
            <a:ext cx="51276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&lt;Priority&gt; [-20, 20] for authorized and [0, 20] other users. </a:t>
            </a:r>
            <a:endParaRPr/>
          </a:p>
        </p:txBody>
      </p:sp>
      <p:sp>
        <p:nvSpPr>
          <p:cNvPr id="381" name="Google Shape;381;p42"/>
          <p:cNvSpPr txBox="1"/>
          <p:nvPr/>
        </p:nvSpPr>
        <p:spPr>
          <a:xfrm>
            <a:off x="479063" y="1194650"/>
            <a:ext cx="4752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2" name="Google Shape;382;p42"/>
          <p:cNvSpPr/>
          <p:nvPr/>
        </p:nvSpPr>
        <p:spPr>
          <a:xfrm>
            <a:off x="267495" y="1871275"/>
            <a:ext cx="545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/>
              <a:t>nice </a:t>
            </a:r>
            <a:r>
              <a:rPr lang="ca-ES" sz="1600"/>
              <a:t>&lt;Priority&gt; &lt;command&gt;</a:t>
            </a:r>
            <a:endParaRPr sz="1600" cap="none">
              <a:solidFill>
                <a:srgbClr val="000000"/>
              </a:solidFill>
            </a:endParaRPr>
          </a:p>
        </p:txBody>
      </p:sp>
      <p:sp>
        <p:nvSpPr>
          <p:cNvPr id="383" name="Google Shape;383;p42"/>
          <p:cNvSpPr/>
          <p:nvPr/>
        </p:nvSpPr>
        <p:spPr>
          <a:xfrm>
            <a:off x="-227634" y="5239725"/>
            <a:ext cx="11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100">
                <a:solidFill>
                  <a:srgbClr val="000000"/>
                </a:solidFill>
              </a:rPr>
              <a:t>Stderr 2</a:t>
            </a:r>
            <a:endParaRPr b="0"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p42"/>
          <p:cNvCxnSpPr/>
          <p:nvPr/>
        </p:nvCxnSpPr>
        <p:spPr>
          <a:xfrm>
            <a:off x="251475" y="5544088"/>
            <a:ext cx="435300" cy="36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85" name="Google Shape;3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213" y="1474938"/>
            <a:ext cx="2613136" cy="278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8625" y="1430637"/>
            <a:ext cx="3654650" cy="284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Linux Kernel is </a:t>
            </a:r>
            <a:r>
              <a:rPr lang="ca-ES"/>
              <a:t>written</a:t>
            </a:r>
            <a:r>
              <a:rPr lang="ca-ES"/>
              <a:t> in C</a:t>
            </a:r>
            <a:endParaRPr/>
          </a:p>
        </p:txBody>
      </p:sp>
      <p:sp>
        <p:nvSpPr>
          <p:cNvPr id="393" name="Google Shape;393;p4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94" name="Google Shape;394;p43"/>
          <p:cNvSpPr/>
          <p:nvPr/>
        </p:nvSpPr>
        <p:spPr>
          <a:xfrm>
            <a:off x="-585750" y="1230500"/>
            <a:ext cx="100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2400">
                <a:solidFill>
                  <a:schemeClr val="accent1"/>
                </a:solidFill>
              </a:rPr>
              <a:t>https://github.com/torvalds/linux/blob/master/init/main.c</a:t>
            </a:r>
            <a:endParaRPr sz="2400">
              <a:solidFill>
                <a:schemeClr val="accen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619609" y="26176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Code font in files</a:t>
            </a:r>
            <a:r>
              <a:rPr b="1" lang="ca-ES"/>
              <a:t> .c .h</a:t>
            </a:r>
            <a:r>
              <a:rPr lang="ca-ES"/>
              <a:t> or </a:t>
            </a:r>
            <a:r>
              <a:rPr b="1" lang="ca-ES"/>
              <a:t>.cpp</a:t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 special file </a:t>
            </a:r>
            <a:r>
              <a:rPr b="1" lang="ca-ES"/>
              <a:t>Makefile</a:t>
            </a:r>
            <a:r>
              <a:rPr lang="ca-ES"/>
              <a:t> can automate de compilation.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 file </a:t>
            </a:r>
            <a:r>
              <a:rPr b="1" lang="ca-ES"/>
              <a:t>.configure</a:t>
            </a:r>
            <a:r>
              <a:rPr lang="ca-ES"/>
              <a:t> can generate the special file </a:t>
            </a:r>
            <a:r>
              <a:rPr b="1" lang="ca-ES"/>
              <a:t>Makefile</a:t>
            </a:r>
            <a:r>
              <a:rPr lang="ca-ES"/>
              <a:t>.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To </a:t>
            </a:r>
            <a:r>
              <a:rPr b="1" lang="ca-ES"/>
              <a:t>compile</a:t>
            </a:r>
            <a:r>
              <a:rPr lang="ca-ES"/>
              <a:t> a product is mandatory: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The tool </a:t>
            </a:r>
            <a:r>
              <a:rPr b="1" lang="ca-ES"/>
              <a:t>make </a:t>
            </a:r>
            <a:r>
              <a:rPr lang="ca-ES"/>
              <a:t>installed</a:t>
            </a:r>
            <a:r>
              <a:rPr lang="ca-ES"/>
              <a:t>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The compilers needed in special </a:t>
            </a:r>
            <a:r>
              <a:rPr b="1" lang="ca-ES"/>
              <a:t>gcc</a:t>
            </a:r>
            <a:r>
              <a:rPr lang="ca-ES"/>
              <a:t>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The </a:t>
            </a:r>
            <a:r>
              <a:rPr b="1" lang="ca-ES"/>
              <a:t>libraries</a:t>
            </a:r>
            <a:r>
              <a:rPr lang="ca-ES"/>
              <a:t> needed, interpreters etc.</a:t>
            </a:r>
            <a:endParaRPr/>
          </a:p>
        </p:txBody>
      </p:sp>
      <p:sp>
        <p:nvSpPr>
          <p:cNvPr id="396" name="Google Shape;396;p43"/>
          <p:cNvSpPr/>
          <p:nvPr/>
        </p:nvSpPr>
        <p:spPr>
          <a:xfrm>
            <a:off x="619577" y="21560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2100">
                <a:solidFill>
                  <a:schemeClr val="dk1"/>
                </a:solidFill>
              </a:rPr>
              <a:t>GPL programs offer us their source files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800" y="2238838"/>
            <a:ext cx="506730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350" y="3980450"/>
            <a:ext cx="630555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3"/>
          <p:cNvSpPr/>
          <p:nvPr/>
        </p:nvSpPr>
        <p:spPr>
          <a:xfrm>
            <a:off x="6259650" y="5016900"/>
            <a:ext cx="534000" cy="12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/>
          <p:nvPr/>
        </p:nvSpPr>
        <p:spPr>
          <a:xfrm>
            <a:off x="5985196" y="4165925"/>
            <a:ext cx="585000" cy="12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3"/>
          <p:cNvSpPr txBox="1"/>
          <p:nvPr/>
        </p:nvSpPr>
        <p:spPr>
          <a:xfrm>
            <a:off x="736450" y="5476750"/>
            <a:ext cx="44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lang="ca-ES" sz="1200">
                <a:solidFill>
                  <a:schemeClr val="dk1"/>
                </a:solidFill>
              </a:rPr>
              <a:t>Is possible </a:t>
            </a:r>
            <a:r>
              <a:rPr lang="ca-ES" sz="1200">
                <a:solidFill>
                  <a:schemeClr val="dk1"/>
                </a:solidFill>
              </a:rPr>
              <a:t>disassemble</a:t>
            </a:r>
            <a:r>
              <a:rPr lang="ca-ES" sz="1200">
                <a:solidFill>
                  <a:schemeClr val="dk1"/>
                </a:solidFill>
              </a:rPr>
              <a:t> object code with </a:t>
            </a:r>
            <a:r>
              <a:rPr lang="ca-ES" sz="1200">
                <a:solidFill>
                  <a:schemeClr val="dk1"/>
                </a:solidFill>
              </a:rPr>
              <a:t> </a:t>
            </a:r>
            <a:r>
              <a:rPr b="1" lang="ca-ES" sz="1200">
                <a:solidFill>
                  <a:schemeClr val="dk1"/>
                </a:solidFill>
              </a:rPr>
              <a:t>objdump -d a.out</a:t>
            </a:r>
            <a:endParaRPr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a">
  <a:themeElements>
    <a:clrScheme name="Personalizado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D9A337"/>
      </a:accent1>
      <a:accent2>
        <a:srgbClr val="E9ABEB"/>
      </a:accent2>
      <a:accent3>
        <a:srgbClr val="33333C"/>
      </a:accent3>
      <a:accent4>
        <a:srgbClr val="4775E7"/>
      </a:accent4>
      <a:accent5>
        <a:srgbClr val="8971E1"/>
      </a:accent5>
      <a:accent6>
        <a:srgbClr val="D54773"/>
      </a:accent6>
      <a:hlink>
        <a:srgbClr val="FFC00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a">
  <a:themeElements>
    <a:clrScheme name="Personalizado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D9A337"/>
      </a:accent1>
      <a:accent2>
        <a:srgbClr val="E9ABEB"/>
      </a:accent2>
      <a:accent3>
        <a:srgbClr val="33333C"/>
      </a:accent3>
      <a:accent4>
        <a:srgbClr val="4775E7"/>
      </a:accent4>
      <a:accent5>
        <a:srgbClr val="8971E1"/>
      </a:accent5>
      <a:accent6>
        <a:srgbClr val="D54773"/>
      </a:accent6>
      <a:hlink>
        <a:srgbClr val="FFC00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